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84" r:id="rId2"/>
    <p:sldId id="436" r:id="rId3"/>
    <p:sldId id="437" r:id="rId4"/>
    <p:sldId id="438" r:id="rId5"/>
    <p:sldId id="440" r:id="rId6"/>
    <p:sldId id="439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92817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2022/3/29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21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71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室外, 地面, 水 的圖片&#10;&#10;自動產生的描述">
            <a:extLst>
              <a:ext uri="{FF2B5EF4-FFF2-40B4-BE49-F238E27FC236}">
                <a16:creationId xmlns:a16="http://schemas.microsoft.com/office/drawing/2014/main" id="{5AD13EA5-D89C-0749-BE9D-8C818381A0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26543" cy="7868443"/>
          </a:xfrm>
          <a:prstGeom prst="rect">
            <a:avLst/>
          </a:prstGeom>
          <a:solidFill>
            <a:srgbClr val="0096FF"/>
          </a:solidFill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73426" y="1703672"/>
            <a:ext cx="11118574" cy="3385163"/>
          </a:xfrm>
          <a:solidFill>
            <a:srgbClr val="FFFFFF">
              <a:alpha val="50000"/>
            </a:srgbClr>
          </a:solidFill>
        </p:spPr>
        <p:txBody>
          <a:bodyPr anchor="b">
            <a:noAutofit/>
          </a:bodyPr>
          <a:lstStyle>
            <a:lvl1pPr algn="r">
              <a:defRPr sz="115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Medium" panose="020B0500000000000000" pitchFamily="34" charset="-128"/>
                <a:ea typeface="Source Han Sans TW Medium" panose="020B05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4D516F-ACD2-E348-AB39-2C31C57E2438}"/>
              </a:ext>
            </a:extLst>
          </p:cNvPr>
          <p:cNvSpPr/>
          <p:nvPr userDrawn="1"/>
        </p:nvSpPr>
        <p:spPr>
          <a:xfrm>
            <a:off x="324465" y="5743181"/>
            <a:ext cx="2723535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背景圖來源：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https://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www.wallsauce.com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eu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/designer-wallpaper-murals/natural-history-museum-dinosaurs-pattern-wall-mural</a:t>
            </a:r>
            <a:endParaRPr kumimoji="1" lang="zh-TW" altLang="en-US" sz="12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AE9A56-1AD3-A741-AE74-3352E51A7A65}"/>
              </a:ext>
            </a:extLst>
          </p:cNvPr>
          <p:cNvSpPr/>
          <p:nvPr userDrawn="1"/>
        </p:nvSpPr>
        <p:spPr>
          <a:xfrm>
            <a:off x="3431458" y="5743181"/>
            <a:ext cx="5476568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692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 baseline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系統程式設計</a:t>
            </a:r>
            <a:r>
              <a:rPr lang="zh-TW" altLang="en-US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292021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843" y="194872"/>
            <a:ext cx="7613048" cy="628087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D9185E-F590-4844-832D-FD8D898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49" y="0"/>
            <a:ext cx="474166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2891" y="4122295"/>
            <a:ext cx="3074939" cy="235345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effectLst>
                  <a:glow rad="101600">
                    <a:srgbClr val="FFFC00">
                      <a:alpha val="60000"/>
                    </a:srgb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55176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194434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動物, 爬蟲動物 的圖片&#10;&#10;自動產生的描述">
            <a:extLst>
              <a:ext uri="{FF2B5EF4-FFF2-40B4-BE49-F238E27FC236}">
                <a16:creationId xmlns:a16="http://schemas.microsoft.com/office/drawing/2014/main" id="{7B20F62D-0299-7B4F-9374-C4C84200C5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3" name="圖片 2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77D3B198-8551-9B49-B202-6040C8485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89297" y="4874370"/>
            <a:ext cx="2002703" cy="19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7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男人, 套裝, 室內 的圖片&#10;&#10;自動產生的描述">
            <a:extLst>
              <a:ext uri="{FF2B5EF4-FFF2-40B4-BE49-F238E27FC236}">
                <a16:creationId xmlns:a16="http://schemas.microsoft.com/office/drawing/2014/main" id="{2E1354E9-FA69-764B-8002-91C5040722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506" y="4216712"/>
            <a:ext cx="1929493" cy="26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6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電腦, 坐, 女性, 年輕 的圖片&#10;&#10;自動產生的描述">
            <a:extLst>
              <a:ext uri="{FF2B5EF4-FFF2-40B4-BE49-F238E27FC236}">
                <a16:creationId xmlns:a16="http://schemas.microsoft.com/office/drawing/2014/main" id="{7380A3E3-1098-AE40-9BDF-131694EF6E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68132"/>
            <a:ext cx="248080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2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567" y="-2853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9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2pPr>
            <a:lvl3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3pPr>
            <a:lvl4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4pPr>
            <a:lvl5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E04FF070-017C-D54E-9F7A-DC1B9D10E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06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BE4C0FD4-B872-6642-9ADC-A316738693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061" y="-205094"/>
            <a:ext cx="11362545" cy="69388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B9CBE3-9FE6-B041-81E4-3B6D75353E79}"/>
              </a:ext>
            </a:extLst>
          </p:cNvPr>
          <p:cNvSpPr/>
          <p:nvPr userDrawn="1"/>
        </p:nvSpPr>
        <p:spPr>
          <a:xfrm>
            <a:off x="1405054" y="412595"/>
            <a:ext cx="9882174" cy="5519854"/>
          </a:xfrm>
          <a:prstGeom prst="rect">
            <a:avLst/>
          </a:prstGeom>
          <a:solidFill>
            <a:srgbClr val="7A05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0" i="0">
              <a:latin typeface="PingFang TC Light" panose="020B0300000000000000" pitchFamily="34" charset="-120"/>
              <a:ea typeface="PingFang TC Light" panose="020B0300000000000000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EACEF44-4596-8347-9967-105E6438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9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2416787-EA94-0047-9D91-A2CA94F2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2pPr>
            <a:lvl3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3pPr>
            <a:lvl4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4pPr>
            <a:lvl5pPr>
              <a:defRPr b="0" i="0">
                <a:solidFill>
                  <a:schemeClr val="bg1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D64D39-9AAB-A345-95B2-98556C7C228F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  <p:pic>
        <p:nvPicPr>
          <p:cNvPr id="6" name="圖片 5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5F4A30BC-FB27-AD4F-80C8-3EE5A18629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4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8793" y="-3116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5778" y="365126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9286" y="1178915"/>
            <a:ext cx="9114832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2449285" y="6396335"/>
            <a:ext cx="9499348" cy="461665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en-US" altLang="zh-TW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https://my-</a:t>
            </a:r>
            <a:r>
              <a:rPr lang="en" altLang="zh-TW" sz="800" dirty="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cte.com</a:t>
            </a:r>
            <a:r>
              <a:rPr lang="en" altLang="zh-TW" sz="800" dirty="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/2017/05/06/%E9%87%91%E5%9F%8E%E6%AD%A6%E5%9C%A8%E8%8F%9C%E5%B8%82%E5%A0%B4%E8%BF%B7%E6%9A%88%E5%A4%A7%E5%AC%B8%E5%80%91-%E5%A5%94%E7%9B%B8%E8%B5%B0%E5%91%8A%E5%BC%95%E9%A8%B7%E5%8B%95/</a:t>
            </a:r>
            <a:endParaRPr lang="zh-TW" altLang="en-US" sz="800" dirty="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  <p:pic>
        <p:nvPicPr>
          <p:cNvPr id="5" name="圖片 4" descr="一張含有 個人, 男人, 擴音器, 電子用品 的圖片&#10;&#10;自動產生的描述">
            <a:extLst>
              <a:ext uri="{FF2B5EF4-FFF2-40B4-BE49-F238E27FC236}">
                <a16:creationId xmlns:a16="http://schemas.microsoft.com/office/drawing/2014/main" id="{1CBD93B6-A627-4847-9770-466F474614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9908" y="4209143"/>
            <a:ext cx="2877439" cy="2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7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2455684/difference-between-real-user-id-effective-user-id-and-saved-user-id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C3F65E7-62D4-3A4E-B15B-158F2F42BA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檔案及目錄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9799A2-2128-D542-93D1-30DBD9E68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中正大學，作業系統實驗室</a:t>
            </a:r>
          </a:p>
          <a:p>
            <a:r>
              <a:rPr kumimoji="1" lang="zh-TW" altLang="en-US" dirty="0"/>
              <a:t>羅習五 陽春副教授</a:t>
            </a:r>
          </a:p>
          <a:p>
            <a:r>
              <a:rPr kumimoji="1" lang="en-US" altLang="zh-TW" dirty="0" err="1"/>
              <a:t>shiwulo@gmail.com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823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7D915-B03A-FB4E-9F66-5463B2C9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</a:t>
            </a:r>
            <a:r>
              <a:rPr kumimoji="1" lang="en-US" altLang="zh-TW" dirty="0"/>
              <a:t>capability</a:t>
            </a:r>
            <a:r>
              <a:rPr kumimoji="1" lang="zh-TW" altLang="en-US" dirty="0"/>
              <a:t>的常見用法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6E50A-6629-A747-9104-E3FCDEB30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Google </a:t>
            </a:r>
            <a:r>
              <a:rPr kumimoji="1" lang="zh-TW" altLang="en-US" dirty="0"/>
              <a:t>「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linux</a:t>
            </a:r>
            <a:r>
              <a:rPr kumimoji="1" lang="en-US" altLang="zh-TW" dirty="0"/>
              <a:t> capabilities which 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https://louie023.wordpress.com/2013/05/05/</a:t>
            </a:r>
            <a:r>
              <a:rPr kumimoji="1" lang="en-US" altLang="zh-TW" dirty="0" err="1"/>
              <a:t>linux</a:t>
            </a:r>
            <a:r>
              <a:rPr kumimoji="1" lang="en-US" altLang="zh-TW" dirty="0"/>
              <a:t>-capabilities-%E4%BB%8B%E7%B4%B9/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用</a:t>
            </a:r>
            <a:r>
              <a:rPr kumimoji="1" lang="en-US" altLang="zh-TW" dirty="0"/>
              <a:t>ping</a:t>
            </a:r>
            <a:r>
              <a:rPr kumimoji="1" lang="zh-TW" altLang="en-US" dirty="0"/>
              <a:t>當例子，說明</a:t>
            </a:r>
            <a:r>
              <a:rPr kumimoji="1" lang="en-US" altLang="zh-TW" dirty="0"/>
              <a:t>capability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shiwulo@numa64:~$ </a:t>
            </a:r>
            <a:r>
              <a:rPr kumimoji="1" lang="en-US" altLang="zh-TW" dirty="0" err="1">
                <a:solidFill>
                  <a:srgbClr val="FFFF00"/>
                </a:solidFill>
                <a:highlight>
                  <a:srgbClr val="000000"/>
                </a:highlight>
              </a:rPr>
              <a:t>getcap</a:t>
            </a:r>
            <a:r>
              <a:rPr kumimoji="1"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 /</a:t>
            </a:r>
            <a:r>
              <a:rPr kumimoji="1" lang="en-US" altLang="zh-TW" dirty="0" err="1">
                <a:solidFill>
                  <a:srgbClr val="FFFF00"/>
                </a:solidFill>
                <a:highlight>
                  <a:srgbClr val="000000"/>
                </a:highlight>
              </a:rPr>
              <a:t>usr</a:t>
            </a:r>
            <a:r>
              <a:rPr kumimoji="1"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/bin/ping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/</a:t>
            </a:r>
            <a:r>
              <a:rPr kumimoji="1" lang="en-US" altLang="zh-TW" dirty="0" err="1">
                <a:solidFill>
                  <a:srgbClr val="FFFF00"/>
                </a:solidFill>
                <a:highlight>
                  <a:srgbClr val="000000"/>
                </a:highlight>
              </a:rPr>
              <a:t>usr</a:t>
            </a:r>
            <a:r>
              <a:rPr kumimoji="1" lang="en-US" altLang="zh-TW" dirty="0">
                <a:solidFill>
                  <a:srgbClr val="FFFF00"/>
                </a:solidFill>
                <a:highlight>
                  <a:srgbClr val="000000"/>
                </a:highlight>
              </a:rPr>
              <a:t>/bin/ping = </a:t>
            </a:r>
            <a:r>
              <a:rPr kumimoji="1" lang="en-US" altLang="zh-TW" dirty="0" err="1">
                <a:solidFill>
                  <a:srgbClr val="FFFF00"/>
                </a:solidFill>
                <a:highlight>
                  <a:srgbClr val="000000"/>
                </a:highlight>
              </a:rPr>
              <a:t>cap_net_raw+ep</a:t>
            </a:r>
            <a:endParaRPr kumimoji="1" lang="en-US" altLang="zh-TW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853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297B7-3295-2D48-AFDB-5C3D6EF0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Hard link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 soft link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EFDF85-89B2-3349-A108-1B85E918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OS</a:t>
            </a:r>
            <a:r>
              <a:rPr kumimoji="1" lang="zh-TW" altLang="en-US" dirty="0"/>
              <a:t>中，檔案就是一個編號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ls -li</a:t>
            </a:r>
            <a:endParaRPr kumimoji="1"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4AB89B7-1179-A64F-9202-2A1551E7E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177" y="3176520"/>
            <a:ext cx="8724537" cy="31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5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9EFA6-6CA9-F748-B4B4-6051016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檔案的編號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A4B1F-16E4-1F42-A2FE-D527CC524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在同一個檔案系統內的檔案編號不會重複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觀看檔案系統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mount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64C0709-97AE-D94B-A2C2-20A621D4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4109225"/>
            <a:ext cx="9461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EBA31-AAC9-7B43-85CF-DBB0A48A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目錄系統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E9735-FC7C-6146-A055-F9D7914EB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目錄系統就是將「路徑＋檔案名」對應成「數字」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如果有「</a:t>
            </a:r>
            <a:r>
              <a:rPr kumimoji="1" lang="en-US" altLang="zh-TW" dirty="0"/>
              <a:t>2</a:t>
            </a:r>
            <a:r>
              <a:rPr kumimoji="1" lang="zh-TW" altLang="en-US" dirty="0"/>
              <a:t>個」路徑＋檔案名對應成相同的數字就是</a:t>
            </a:r>
            <a:r>
              <a:rPr kumimoji="1" lang="en-US" altLang="zh-TW" dirty="0" err="1"/>
              <a:t>hardlink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B62A012-27E2-EC49-B3DF-52C71EB69D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488" y="3234577"/>
            <a:ext cx="6701883" cy="350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1C539-BD51-B048-9418-5E6E39E1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softlink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A494F0-08DA-834F-8FA7-8EA5936A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TW" altLang="en-US" dirty="0"/>
              <a:t>紀錄「路徑＋檔名」的「特殊檔案」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176C50-7C01-2844-8FD9-7509F510AE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59198"/>
            <a:ext cx="9155151" cy="3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820AD-7148-A943-B553-3634D5E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如何找到函數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BFA051-981D-6448-87EB-4435C390C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8704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程式的「目的」</a:t>
            </a:r>
            <a:endParaRPr kumimoji="1" lang="en-US" altLang="zh-TW" dirty="0"/>
          </a:p>
          <a:p>
            <a:r>
              <a:rPr kumimoji="1" lang="zh-TW" altLang="en-US" dirty="0"/>
              <a:t>要達到這個「目的」的方法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完全自己寫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安全性考量？</a:t>
            </a:r>
            <a:endParaRPr kumimoji="1" lang="en-US" altLang="zh-TW" dirty="0"/>
          </a:p>
          <a:p>
            <a:r>
              <a:rPr kumimoji="1" lang="zh-TW" altLang="en-US" dirty="0"/>
              <a:t>找尋類似功能的程式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遊戲伺服器需要登入功能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Linux</a:t>
            </a:r>
            <a:r>
              <a:rPr kumimoji="1" lang="zh-TW" altLang="en-US" dirty="0"/>
              <a:t>本身也有登入功能，可以抄襲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的做法</a:t>
            </a:r>
            <a:endParaRPr kumimoji="1" lang="en-US" altLang="zh-TW" dirty="0"/>
          </a:p>
          <a:p>
            <a:r>
              <a:rPr kumimoji="1" lang="zh-TW" altLang="en-US" dirty="0"/>
              <a:t>搜尋方法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使用關鍵字尋找，關鍵字可以是其他作業系統或者程式語言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或者</a:t>
            </a:r>
            <a:r>
              <a:rPr kumimoji="1" lang="en-US" altLang="zh-TW" dirty="0" err="1"/>
              <a:t>readelf</a:t>
            </a:r>
            <a:r>
              <a:rPr kumimoji="1" lang="zh-TW" altLang="en-US" dirty="0"/>
              <a:t>去找呼叫了哪些函數</a:t>
            </a:r>
          </a:p>
        </p:txBody>
      </p:sp>
    </p:spTree>
    <p:extLst>
      <p:ext uri="{BB962C8B-B14F-4D97-AF65-F5344CB8AC3E}">
        <p14:creationId xmlns:p14="http://schemas.microsoft.com/office/powerpoint/2010/main" val="22816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7FDC7-908A-8241-B17B-CE0A6C4CE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03/29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66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13A1D-2D72-0042-BF33-8C533B35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今天的大綱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17871E-D463-B743-90AD-07657528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 err="1"/>
              <a:t>setuid</a:t>
            </a:r>
            <a:r>
              <a:rPr lang="zh-TW" altLang="en-US" dirty="0"/>
              <a:t>常見的誤解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en-US" altLang="zh-TW" dirty="0" err="1"/>
              <a:t>hardlink</a:t>
            </a:r>
            <a:r>
              <a:rPr lang="zh-TW" altLang="en-US" dirty="0"/>
              <a:t>與</a:t>
            </a:r>
            <a:r>
              <a:rPr lang="en-US" altLang="zh-TW" dirty="0" err="1"/>
              <a:t>softlink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如何找到「函數」</a:t>
            </a:r>
          </a:p>
        </p:txBody>
      </p:sp>
    </p:spTree>
    <p:extLst>
      <p:ext uri="{BB962C8B-B14F-4D97-AF65-F5344CB8AC3E}">
        <p14:creationId xmlns:p14="http://schemas.microsoft.com/office/powerpoint/2010/main" val="178771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BB5169B-451A-3A43-BC85-E8BD80B7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setuid</a:t>
            </a:r>
            <a:r>
              <a:rPr lang="en-US" altLang="zh-TW" dirty="0"/>
              <a:t> </a:t>
            </a:r>
            <a:r>
              <a:rPr lang="zh-TW" altLang="en-US" dirty="0"/>
              <a:t>常見的誤解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8CEB194-57CE-0943-8943-CDDC7554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對執行檔「</a:t>
            </a:r>
            <a:r>
              <a:rPr lang="en-US" altLang="zh-TW" dirty="0"/>
              <a:t>+s</a:t>
            </a:r>
            <a:r>
              <a:rPr lang="zh-TW" altLang="en-US" dirty="0"/>
              <a:t>」以後，這個執行檔一執行，他的權限就是</a:t>
            </a:r>
            <a:r>
              <a:rPr lang="en-US" altLang="zh-TW" dirty="0"/>
              <a:t>『</a:t>
            </a:r>
            <a:r>
              <a:rPr lang="zh-TW" altLang="en-US" dirty="0"/>
              <a:t>檔案擁有者的權限</a:t>
            </a:r>
            <a:r>
              <a:rPr lang="en-US" altLang="zh-TW" dirty="0"/>
              <a:t>』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舉例：在「</a:t>
            </a:r>
            <a:r>
              <a:rPr lang="en-US" altLang="zh-TW" dirty="0" err="1"/>
              <a:t>sls</a:t>
            </a:r>
            <a:r>
              <a:rPr lang="zh-TW" altLang="en-US" dirty="0"/>
              <a:t>」的例子中，我們根本沒有修改「</a:t>
            </a:r>
            <a:r>
              <a:rPr lang="en-US" altLang="zh-TW" dirty="0"/>
              <a:t>ls</a:t>
            </a:r>
            <a:r>
              <a:rPr lang="zh-TW" altLang="en-US" dirty="0"/>
              <a:t>」的程式碼，但是「</a:t>
            </a:r>
            <a:r>
              <a:rPr lang="en-US" altLang="zh-TW" dirty="0" err="1"/>
              <a:t>chown</a:t>
            </a:r>
            <a:r>
              <a:rPr lang="zh-TW" altLang="en-US" dirty="0"/>
              <a:t>」並且「</a:t>
            </a:r>
            <a:r>
              <a:rPr lang="en-US" altLang="zh-TW" dirty="0"/>
              <a:t>+s</a:t>
            </a:r>
            <a:r>
              <a:rPr lang="zh-TW" altLang="en-US" dirty="0"/>
              <a:t>」以後，</a:t>
            </a:r>
            <a:r>
              <a:rPr lang="en-US" altLang="zh-TW" dirty="0" err="1"/>
              <a:t>sls</a:t>
            </a:r>
            <a:r>
              <a:rPr lang="zh-TW" altLang="en-US" dirty="0"/>
              <a:t>就變成超級使用者的權限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證據：</a:t>
            </a:r>
            <a:r>
              <a:rPr lang="en-US" altLang="zh-TW" dirty="0" err="1"/>
              <a:t>sls</a:t>
            </a:r>
            <a:r>
              <a:rPr lang="zh-TW" altLang="en-US" dirty="0"/>
              <a:t>可以列出任和目錄的內容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352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07B48527-7BF0-6841-AD3A-75082202C1A4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lab: 製造一個超級ls</a:t>
            </a:r>
            <a:r>
              <a:rPr lang="zh-TW" altLang="en-US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（</a:t>
            </a:r>
            <a:r>
              <a:rPr lang="zh-TW" altLang="en-US" sz="4400" u="none" strike="noStrike" kern="1200" cap="none" spc="-1" baseline="0" dirty="0">
                <a:solidFill>
                  <a:srgbClr val="FF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回顧</a:t>
            </a:r>
            <a:r>
              <a:rPr lang="zh-TW" altLang="en-US" sz="440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）</a:t>
            </a:r>
            <a:endParaRPr lang="zh-TW" sz="4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39CC8632-5D38-A042-9A13-887A422FEB13}"/>
              </a:ext>
            </a:extLst>
          </p:cNvPr>
          <p:cNvSpPr txBox="1"/>
          <p:nvPr/>
        </p:nvSpPr>
        <p:spPr>
          <a:xfrm>
            <a:off x="838084" y="1825563"/>
            <a:ext cx="10932840" cy="4350962"/>
          </a:xfrm>
          <a:prstGeom prst="rect">
            <a:avLst/>
          </a:prstGeom>
          <a:solidFill>
            <a:srgbClr val="000000"/>
          </a:solidFill>
          <a:ln w="1260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228600" marR="0" lvl="0" indent="-2282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複製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/bin/ls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	cp /bin/ls  ./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sls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變更擁有者為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super user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	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chown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 root  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sls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加入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set user id bit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	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sudo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chmod</a:t>
            </a:r>
            <a:r>
              <a:rPr lang="en-US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+s  ./</a:t>
            </a:r>
            <a:r>
              <a:rPr lang="en-US" sz="24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sls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測試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685800" marR="0" lvl="1" indent="-228243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./</a:t>
            </a:r>
            <a:r>
              <a:rPr lang="en-US" sz="20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sls</a:t>
            </a:r>
            <a:r>
              <a:rPr lang="en-US" sz="20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/root		</a:t>
            </a:r>
            <a:r>
              <a:rPr lang="zh-TW" sz="20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「可以讀取該目錄」</a:t>
            </a:r>
            <a:endParaRPr lang="en-US" sz="20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685800" marR="0" lvl="1" indent="-228243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./</a:t>
            </a:r>
            <a:r>
              <a:rPr lang="en-US" sz="20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sls</a:t>
            </a:r>
            <a:r>
              <a:rPr lang="en-US" sz="20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 /</a:t>
            </a:r>
            <a:r>
              <a:rPr lang="en-US" sz="2000" u="none" strike="noStrike" kern="1200" cap="none" spc="-1" baseline="0" dirty="0" err="1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lost+found</a:t>
            </a:r>
            <a:r>
              <a:rPr lang="en-US" sz="20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	</a:t>
            </a:r>
            <a:r>
              <a:rPr lang="zh-TW" sz="20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「可以讀取該目錄」</a:t>
            </a:r>
            <a:endParaRPr lang="en-US" sz="20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685800" marR="0" lvl="1" indent="-228243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u="none" strike="noStrike" kern="1200" cap="none" spc="-1" baseline="0" dirty="0">
                <a:solidFill>
                  <a:srgbClr val="FFFFFF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ls /root		</a:t>
            </a:r>
            <a:r>
              <a:rPr lang="zh-TW" sz="20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「沒有『set-uid』的</a:t>
            </a:r>
            <a:r>
              <a:rPr lang="en-US" sz="20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ls</a:t>
            </a:r>
            <a:r>
              <a:rPr lang="zh-TW" sz="20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，無法讀取該目錄」</a:t>
            </a:r>
            <a:endParaRPr lang="en-US" sz="20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fontAlgn="auto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TW" sz="24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課堂作業：仿造「</a:t>
            </a:r>
            <a:r>
              <a:rPr lang="en-US" sz="2400" u="none" strike="noStrike" kern="1200" cap="none" spc="-1" baseline="0" dirty="0" err="1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sls</a:t>
            </a:r>
            <a:r>
              <a:rPr lang="zh-TW" sz="24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」的做法，製造一個能讀取任何檔案的「超級</a:t>
            </a:r>
            <a:r>
              <a:rPr lang="en-US" sz="24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less</a:t>
            </a:r>
            <a:r>
              <a:rPr lang="zh-TW" sz="2400" u="none" strike="noStrike" kern="1200" cap="none" spc="-1" baseline="0" dirty="0">
                <a:solidFill>
                  <a:srgbClr val="FFFF00"/>
                </a:solidFill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」</a:t>
            </a:r>
            <a:endParaRPr lang="en-US" sz="2400" u="none" strike="noStrike" kern="1200" cap="none" spc="-1" baseline="0" dirty="0">
              <a:solidFill>
                <a:srgbClr val="000000"/>
              </a:solidFill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5000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BF19A-D6F3-314A-BE97-F6450BC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setuid</a:t>
            </a:r>
            <a:r>
              <a:rPr kumimoji="1" lang="zh-TW" altLang="en-US" dirty="0"/>
              <a:t>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4F8A85-DFB6-2B46-9D9E-00F0219A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4668" cy="4667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「</a:t>
            </a:r>
            <a:r>
              <a:rPr kumimoji="1" lang="en-US" altLang="zh-TW" dirty="0"/>
              <a:t>+s</a:t>
            </a:r>
            <a:r>
              <a:rPr kumimoji="1" lang="zh-TW" altLang="en-US" dirty="0"/>
              <a:t>」的程式，可以在「執行者的權限」和「檔案擁有者的權限」間任意切換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舉例：</a:t>
            </a:r>
            <a:r>
              <a:rPr kumimoji="1" lang="en-US" altLang="zh-TW" dirty="0" err="1"/>
              <a:t>myturnin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myturnin</a:t>
            </a:r>
            <a:r>
              <a:rPr kumimoji="1" lang="zh-TW" altLang="en-US" dirty="0"/>
              <a:t>是將「自己的作業」複製到「助教的目錄」，因此</a:t>
            </a:r>
            <a:r>
              <a:rPr kumimoji="1" lang="en-US" altLang="zh-TW" dirty="0"/>
              <a:t>…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myturnin</a:t>
            </a:r>
            <a:r>
              <a:rPr kumimoji="1" lang="zh-TW" altLang="en-US" dirty="0"/>
              <a:t>是「</a:t>
            </a:r>
            <a:r>
              <a:rPr kumimoji="1" lang="en-US" altLang="zh-TW" dirty="0"/>
              <a:t>+s</a:t>
            </a:r>
            <a:r>
              <a:rPr kumimoji="1" lang="zh-TW" altLang="en-US" dirty="0"/>
              <a:t>」的程式，擁有者是「助教」，所有人都可以執行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用「執行者的權限」將作業內容複製到記憶體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在用「助教的權限」將作業內容複製到助教的目錄中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turnin</a:t>
            </a:r>
            <a:r>
              <a:rPr kumimoji="1" lang="zh-TW" altLang="en-US" dirty="0"/>
              <a:t>更好的做法是，超級使用者的權限，這樣各個科目可以使用同一個</a:t>
            </a:r>
            <a:r>
              <a:rPr kumimoji="1" lang="en-US" altLang="zh-TW" dirty="0" err="1"/>
              <a:t>turnin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735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878D9-3C75-8249-88EE-B1DFE112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setresuid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5ACAB8-4D80-284B-9F39-E2D3283B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 An </a:t>
            </a:r>
            <a:r>
              <a:rPr kumimoji="1" lang="en-US" altLang="zh-TW" dirty="0">
                <a:solidFill>
                  <a:srgbClr val="FF0000"/>
                </a:solidFill>
              </a:rPr>
              <a:t>unprivileged process </a:t>
            </a:r>
            <a:r>
              <a:rPr kumimoji="1" lang="en-US" altLang="zh-TW" dirty="0"/>
              <a:t>may change its real  UID,  effective  UID,  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saved  set-user-ID,  each  to one of: the current real UID, the current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effective UID or the current saved set-user-ID.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A </a:t>
            </a:r>
            <a:r>
              <a:rPr kumimoji="1" lang="en-US" altLang="zh-TW" dirty="0">
                <a:solidFill>
                  <a:srgbClr val="FF0000"/>
                </a:solidFill>
              </a:rPr>
              <a:t>privileged process </a:t>
            </a:r>
            <a:r>
              <a:rPr kumimoji="1" lang="en-US" altLang="zh-TW" dirty="0"/>
              <a:t>(on Linux, one having the  </a:t>
            </a:r>
            <a:r>
              <a:rPr kumimoji="1" lang="en-US" altLang="zh-TW" dirty="0">
                <a:solidFill>
                  <a:srgbClr val="FF0000"/>
                </a:solidFill>
              </a:rPr>
              <a:t>CAP_SETUID  capability</a:t>
            </a:r>
            <a:r>
              <a:rPr kumimoji="1" lang="en-US" altLang="zh-TW" dirty="0"/>
              <a:t>) may set its real UID, effective UID, and saved set-user-ID to arbitrary</a:t>
            </a:r>
            <a:r>
              <a:rPr kumimoji="1" lang="zh-TW" altLang="en-US" dirty="0"/>
              <a:t> </a:t>
            </a:r>
            <a:r>
              <a:rPr kumimoji="1" lang="en-US" altLang="zh-TW" dirty="0"/>
              <a:t>values.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98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1D0DA-AF90-8849-B48C-806114A0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要設定「</a:t>
            </a:r>
            <a:r>
              <a:rPr kumimoji="1" lang="en-US" altLang="zh-TW" dirty="0"/>
              <a:t>real </a:t>
            </a:r>
            <a:r>
              <a:rPr kumimoji="1" lang="en-US" altLang="zh-TW" dirty="0" err="1"/>
              <a:t>uid</a:t>
            </a:r>
            <a:r>
              <a:rPr kumimoji="1" lang="zh-TW" altLang="en-US" dirty="0"/>
              <a:t>」還是「</a:t>
            </a:r>
            <a:r>
              <a:rPr kumimoji="1" lang="en-US" altLang="zh-TW" dirty="0"/>
              <a:t> effective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uid</a:t>
            </a:r>
            <a:r>
              <a:rPr kumimoji="1" lang="zh-TW" altLang="en-US" dirty="0"/>
              <a:t>」？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9DEF16-5280-3940-9EFD-A50035AC8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Google</a:t>
            </a:r>
            <a:r>
              <a:rPr kumimoji="1" lang="zh-TW" altLang="en-US" dirty="0"/>
              <a:t>關鍵字「</a:t>
            </a:r>
            <a:r>
              <a:rPr kumimoji="1" lang="en-US" altLang="zh-TW" dirty="0"/>
              <a:t> file system real </a:t>
            </a:r>
            <a:r>
              <a:rPr kumimoji="1" lang="en-US" altLang="zh-TW" dirty="0" err="1"/>
              <a:t>uid</a:t>
            </a:r>
            <a:r>
              <a:rPr kumimoji="1" lang="en-US" altLang="zh-TW" dirty="0"/>
              <a:t> effective 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r>
              <a:rPr lang="en-US" altLang="zh-TW" dirty="0">
                <a:hlinkClick r:id="rId2"/>
              </a:rPr>
              <a:t>Difference between Real User ID, Effective User ID and Saved User ID</a:t>
            </a:r>
            <a:endParaRPr lang="en-US" altLang="zh-TW" b="1" dirty="0"/>
          </a:p>
          <a:p>
            <a:r>
              <a:rPr lang="en-US" altLang="zh-TW" dirty="0"/>
              <a:t>So, the real user id is who you really are (the one who owns the process), and the </a:t>
            </a:r>
            <a:r>
              <a:rPr lang="en-US" altLang="zh-TW" dirty="0">
                <a:solidFill>
                  <a:srgbClr val="FF0000"/>
                </a:solidFill>
              </a:rPr>
              <a:t>effective user id is what the operating system looks at to make a decision </a:t>
            </a:r>
            <a:r>
              <a:rPr lang="en-US" altLang="zh-TW" dirty="0"/>
              <a:t>whether or not you are allowed to do something (</a:t>
            </a:r>
            <a:r>
              <a:rPr lang="en-US" altLang="zh-TW" dirty="0">
                <a:solidFill>
                  <a:srgbClr val="FF0000"/>
                </a:solidFill>
              </a:rPr>
              <a:t>most of the time, there are some exceptions</a:t>
            </a:r>
            <a:r>
              <a:rPr lang="en-US" altLang="zh-TW" dirty="0"/>
              <a:t>).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003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C2DA4-87B2-1744-A9A2-8BD566F9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更進一步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2F1A42-FE53-6E4E-93E8-CD13F0BD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什麼是</a:t>
            </a:r>
            <a:r>
              <a:rPr lang="en-US" altLang="zh-TW" dirty="0"/>
              <a:t>capabilities </a:t>
            </a:r>
            <a:r>
              <a:rPr kumimoji="1" lang="zh-TW" altLang="en-US" dirty="0"/>
              <a:t>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man 7 </a:t>
            </a:r>
            <a:r>
              <a:rPr lang="en-US" altLang="zh-TW" dirty="0"/>
              <a:t>capabilities</a:t>
            </a:r>
          </a:p>
          <a:p>
            <a:pPr lvl="1"/>
            <a:r>
              <a:rPr kumimoji="1" lang="zh-TW" altLang="en-US" dirty="0"/>
              <a:t>動機：早期的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只有</a:t>
            </a:r>
            <a:r>
              <a:rPr kumimoji="1" lang="en-US" altLang="zh-TW" dirty="0"/>
              <a:t>super user</a:t>
            </a:r>
            <a:r>
              <a:rPr kumimoji="1" lang="zh-TW" altLang="en-US" dirty="0"/>
              <a:t>和</a:t>
            </a:r>
            <a:r>
              <a:rPr kumimoji="1" lang="en-US" altLang="zh-TW" dirty="0"/>
              <a:t>normal user</a:t>
            </a:r>
            <a:r>
              <a:rPr kumimoji="1" lang="zh-TW" altLang="en-US" dirty="0"/>
              <a:t>，等於「全有」或者「全無」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舉例：</a:t>
            </a:r>
            <a:r>
              <a:rPr kumimoji="1" lang="en-US" altLang="zh-TW" dirty="0"/>
              <a:t>『</a:t>
            </a:r>
            <a:r>
              <a:rPr kumimoji="1" lang="zh-TW" altLang="en-US" dirty="0"/>
              <a:t>重開機</a:t>
            </a:r>
            <a:r>
              <a:rPr kumimoji="1" lang="en-US" altLang="zh-TW" dirty="0"/>
              <a:t>』</a:t>
            </a:r>
            <a:r>
              <a:rPr kumimoji="1" lang="zh-TW" altLang="en-US" dirty="0"/>
              <a:t>應用程式必須是「</a:t>
            </a:r>
            <a:r>
              <a:rPr kumimoji="1" lang="en-US" altLang="zh-TW" dirty="0"/>
              <a:t>+s</a:t>
            </a:r>
            <a:r>
              <a:rPr kumimoji="1" lang="zh-TW" altLang="en-US" dirty="0"/>
              <a:t>」，</a:t>
            </a:r>
            <a:r>
              <a:rPr kumimoji="1" lang="zh-TW" altLang="en-US" dirty="0">
                <a:solidFill>
                  <a:srgbClr val="FF0000"/>
                </a:solidFill>
              </a:rPr>
              <a:t>如果這個重開機程式被駭客破解</a:t>
            </a:r>
            <a:r>
              <a:rPr kumimoji="1" lang="zh-TW" altLang="en-US" dirty="0"/>
              <a:t>，那麼整個系統就被完全攻破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大致上就是把</a:t>
            </a:r>
            <a:r>
              <a:rPr kumimoji="1" lang="en-US" altLang="zh-TW" dirty="0"/>
              <a:t>root</a:t>
            </a:r>
            <a:r>
              <a:rPr kumimoji="1" lang="zh-TW" altLang="en-US" dirty="0"/>
              <a:t>的各種權利，分成約</a:t>
            </a:r>
            <a:r>
              <a:rPr kumimoji="1" lang="en-US" altLang="zh-TW" dirty="0"/>
              <a:t>42</a:t>
            </a:r>
            <a:r>
              <a:rPr kumimoji="1" lang="zh-TW" altLang="en-US" dirty="0"/>
              <a:t>個種類，可以賦予應用程式某幾類的特別權限（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setcap</a:t>
            </a:r>
            <a:r>
              <a:rPr kumimoji="1" lang="en-US" altLang="zh-TW" dirty="0"/>
              <a:t> 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舉例：賦予應用程式「</a:t>
            </a:r>
            <a:r>
              <a:rPr kumimoji="1" lang="en-US" altLang="zh-TW" dirty="0">
                <a:solidFill>
                  <a:srgbClr val="FF0000"/>
                </a:solidFill>
              </a:rPr>
              <a:t> CAP_SYS_BOOT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00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836</Words>
  <Application>Microsoft Macintosh PowerPoint</Application>
  <PresentationFormat>寬螢幕</PresentationFormat>
  <Paragraphs>78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Microsoft YaHei</vt:lpstr>
      <vt:lpstr>Microsoft YaHei Light</vt:lpstr>
      <vt:lpstr>PingFang TC Light</vt:lpstr>
      <vt:lpstr>Source Han Sans TC Light</vt:lpstr>
      <vt:lpstr>Source Han Sans TW Light</vt:lpstr>
      <vt:lpstr>Source Han Sans TW Medium</vt:lpstr>
      <vt:lpstr>Source Han Sans TW Normal</vt:lpstr>
      <vt:lpstr>Arial</vt:lpstr>
      <vt:lpstr>Courier New</vt:lpstr>
      <vt:lpstr>Office 佈景主題</vt:lpstr>
      <vt:lpstr>檔案及目錄</vt:lpstr>
      <vt:lpstr>03/29</vt:lpstr>
      <vt:lpstr>今天的大綱</vt:lpstr>
      <vt:lpstr>setuid 常見的誤解</vt:lpstr>
      <vt:lpstr>PowerPoint 簡報</vt:lpstr>
      <vt:lpstr>setuid的目的</vt:lpstr>
      <vt:lpstr>setresuid</vt:lpstr>
      <vt:lpstr>要設定「real uid」還是「 effective uid」？</vt:lpstr>
      <vt:lpstr>更進一步</vt:lpstr>
      <vt:lpstr>查詢capability的常見用法</vt:lpstr>
      <vt:lpstr>Hard link 與 soft link</vt:lpstr>
      <vt:lpstr>檔案的編號</vt:lpstr>
      <vt:lpstr>目錄系統</vt:lpstr>
      <vt:lpstr>softlink</vt:lpstr>
      <vt:lpstr>如何找到函數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Shiwu Lo</cp:lastModifiedBy>
  <cp:revision>63</cp:revision>
  <dcterms:created xsi:type="dcterms:W3CDTF">2019-01-31T14:35:51Z</dcterms:created>
  <dcterms:modified xsi:type="dcterms:W3CDTF">2022-03-29T03:05:18Z</dcterms:modified>
</cp:coreProperties>
</file>